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75" r:id="rId11"/>
    <p:sldId id="263" r:id="rId12"/>
    <p:sldId id="265" r:id="rId13"/>
    <p:sldId id="268" r:id="rId14"/>
    <p:sldId id="266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0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4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6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0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8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30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8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0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380F4C-D0D7-4FCC-9177-30502CF35DF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BB1436-8E40-4DFE-81A2-CF9B1116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272BD4-2545-4CBC-884B-8D5B0E66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68626"/>
            <a:ext cx="9601196" cy="151737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2025-2026 Katy ISD</a:t>
            </a:r>
            <a:b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Course Selection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8EBC5A-42E7-4E58-9C33-B17194A82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0320"/>
            <a:ext cx="9483761" cy="3315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Information for Upcoming</a:t>
            </a:r>
          </a:p>
          <a:p>
            <a:pPr marL="0" indent="0" algn="ctr">
              <a:buNone/>
            </a:pPr>
            <a:r>
              <a:rPr lang="en-US" sz="5400" dirty="0"/>
              <a:t> 7</a:t>
            </a:r>
            <a:r>
              <a:rPr lang="en-US" sz="5400" baseline="30000" dirty="0"/>
              <a:t>th</a:t>
            </a:r>
            <a:r>
              <a:rPr lang="en-US" sz="5400" dirty="0"/>
              <a:t> Grade </a:t>
            </a:r>
          </a:p>
          <a:p>
            <a:pPr marL="0" indent="0" algn="ctr">
              <a:buNone/>
            </a:pPr>
            <a:r>
              <a:rPr lang="en-US" sz="5400" dirty="0"/>
              <a:t>Students and Parents</a:t>
            </a:r>
          </a:p>
        </p:txBody>
      </p:sp>
    </p:spTree>
    <p:extLst>
      <p:ext uri="{BB962C8B-B14F-4D97-AF65-F5344CB8AC3E}">
        <p14:creationId xmlns:p14="http://schemas.microsoft.com/office/powerpoint/2010/main" val="226191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8C80-5379-469B-9F9E-0B3BAF4E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 School Credit 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0B7A-BE51-4989-AA08-4E82BD64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0471"/>
            <a:ext cx="9601196" cy="4023359"/>
          </a:xfrm>
        </p:spPr>
        <p:txBody>
          <a:bodyPr>
            <a:normAutofit/>
          </a:bodyPr>
          <a:lstStyle/>
          <a:p>
            <a:r>
              <a:rPr lang="en-US" dirty="0"/>
              <a:t>Semester grades and grade points earned in all high school credit courses – including those taken in junior high – become a permanent part of the student’s high school transcript. </a:t>
            </a:r>
          </a:p>
          <a:p>
            <a:r>
              <a:rPr lang="en-US" dirty="0"/>
              <a:t>If you take a high school credit course in junior high, you MUST NOT request the same course in high school. </a:t>
            </a:r>
          </a:p>
          <a:p>
            <a:r>
              <a:rPr lang="en-US" dirty="0"/>
              <a:t>You CANNOT repeat a course for which you have already earned credit. </a:t>
            </a:r>
          </a:p>
          <a:p>
            <a:r>
              <a:rPr lang="en-US" dirty="0"/>
              <a:t>No credit is awarded for a duplicated course.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8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CE8E-D63E-4DD3-A557-0094605B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7th Grade P.E. &amp; Athletics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426D-75BE-4747-8FA1-AA42E2AA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2503"/>
          </a:xfrm>
        </p:spPr>
        <p:txBody>
          <a:bodyPr/>
          <a:lstStyle/>
          <a:p>
            <a:r>
              <a:rPr lang="en-US" dirty="0"/>
              <a:t>Incoming 7</a:t>
            </a:r>
            <a:r>
              <a:rPr lang="en-US" baseline="30000" dirty="0"/>
              <a:t>th</a:t>
            </a:r>
            <a:r>
              <a:rPr lang="en-US" dirty="0"/>
              <a:t> grade students </a:t>
            </a:r>
            <a:r>
              <a:rPr lang="en-US" b="1" dirty="0"/>
              <a:t>choose Athletics only if playing football</a:t>
            </a:r>
            <a:r>
              <a:rPr lang="en-US" dirty="0"/>
              <a:t>.</a:t>
            </a:r>
          </a:p>
          <a:p>
            <a:r>
              <a:rPr lang="en-US" dirty="0"/>
              <a:t>Please talk to a coach if you are interested in playing a sport next year.  </a:t>
            </a:r>
          </a:p>
          <a:p>
            <a:r>
              <a:rPr lang="en-US" dirty="0"/>
              <a:t>Coaches will give the counselors a final list of students to be scheduled into the athletic period later this semester.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2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5593-8D46-4345-B12B-C40026C1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Other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CC52-8D14-4D60-B1D3-D936C556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6932"/>
            <a:ext cx="10434917" cy="3682634"/>
          </a:xfrm>
        </p:spPr>
        <p:txBody>
          <a:bodyPr/>
          <a:lstStyle/>
          <a:p>
            <a:r>
              <a:rPr lang="en-US" dirty="0"/>
              <a:t>Students who do not pass the Math or Reading section of the STAAR test will be recommended to take these classes in place of P.E. or the elective choice. </a:t>
            </a:r>
          </a:p>
          <a:p>
            <a:r>
              <a:rPr lang="en-US" b="1" dirty="0">
                <a:solidFill>
                  <a:schemeClr val="accent1"/>
                </a:solidFill>
              </a:rPr>
              <a:t>Math Lab </a:t>
            </a:r>
            <a:r>
              <a:rPr lang="en-US" dirty="0"/>
              <a:t>is designed to help refine and review math skills in preparation for the STAAR test.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Reading Elective </a:t>
            </a:r>
            <a:r>
              <a:rPr lang="en-US" dirty="0"/>
              <a:t>is designed to help improve reading level and basic reading skills in preparation for the STAAR test.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3C1FE5-5874-4FDC-A282-3ADEFE94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64" y="3910060"/>
            <a:ext cx="1332350" cy="976378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AA33FA-04C3-4F8F-A4BC-1B13D40F7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74" y="5274367"/>
            <a:ext cx="1707660" cy="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A13D-AF94-43A0-B5C6-7A15C706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Parent Approval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14F04-F263-4A83-8A85-410D589F5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1986"/>
            <a:ext cx="9601196" cy="3700630"/>
          </a:xfrm>
        </p:spPr>
        <p:txBody>
          <a:bodyPr>
            <a:normAutofit/>
          </a:bodyPr>
          <a:lstStyle/>
          <a:p>
            <a:r>
              <a:rPr lang="en-US" dirty="0"/>
              <a:t>Students/parents will check course requests through School Links. </a:t>
            </a:r>
          </a:p>
          <a:p>
            <a:r>
              <a:rPr lang="en-US" dirty="0"/>
              <a:t>Parents will receive an email notification when courses have been approved by the counselor.</a:t>
            </a:r>
          </a:p>
          <a:p>
            <a:r>
              <a:rPr lang="en-US" dirty="0"/>
              <a:t>Parents will approve the courses through School Links by March 9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r>
              <a:rPr lang="en-US" dirty="0"/>
              <a:t>The course request shown in School Links is the list of courses that you selected. It is NOT the schedule.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8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9030-B3E3-4A89-9EFF-D617BA73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Course Changes After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186F3-90DC-4C32-894A-99D50DE3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2744"/>
            <a:ext cx="9601196" cy="3700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Course changes will only be made for the following reasons : </a:t>
            </a:r>
          </a:p>
          <a:p>
            <a:pPr marL="457200" indent="-457200">
              <a:buAutoNum type="arabicPeriod"/>
            </a:pPr>
            <a:r>
              <a:rPr lang="en-US" dirty="0"/>
              <a:t>Error in scheduling by the school (data entry error); </a:t>
            </a:r>
          </a:p>
          <a:p>
            <a:pPr marL="457200" indent="-457200">
              <a:buAutoNum type="arabicPeriod"/>
            </a:pPr>
            <a:r>
              <a:rPr lang="en-US" dirty="0"/>
              <a:t>Student has not met course prerequisites; </a:t>
            </a:r>
          </a:p>
          <a:p>
            <a:pPr marL="457200" indent="-457200">
              <a:buAutoNum type="arabicPeriod"/>
            </a:pPr>
            <a:r>
              <a:rPr lang="en-US" dirty="0"/>
              <a:t>Student has already earned credit for the course;</a:t>
            </a:r>
          </a:p>
          <a:p>
            <a:pPr marL="457200" indent="-457200">
              <a:buAutoNum type="arabicPeriod"/>
            </a:pPr>
            <a:r>
              <a:rPr lang="en-US" dirty="0"/>
              <a:t>Change in program (athletics, fine arts, etc.); </a:t>
            </a:r>
          </a:p>
          <a:p>
            <a:pPr marL="457200" indent="-457200">
              <a:buAutoNum type="arabicPeriod"/>
            </a:pPr>
            <a:r>
              <a:rPr lang="en-US" dirty="0"/>
              <a:t>Level changes as recommended by the teacher and counselor, with parent and principal approval;</a:t>
            </a:r>
          </a:p>
          <a:p>
            <a:pPr marL="457200" indent="-457200">
              <a:buAutoNum type="arabicPeriod"/>
            </a:pPr>
            <a:r>
              <a:rPr lang="en-US" dirty="0"/>
              <a:t>Student did not meet standard on STAAR</a:t>
            </a:r>
          </a:p>
        </p:txBody>
      </p:sp>
    </p:spTree>
    <p:extLst>
      <p:ext uri="{BB962C8B-B14F-4D97-AF65-F5344CB8AC3E}">
        <p14:creationId xmlns:p14="http://schemas.microsoft.com/office/powerpoint/2010/main" val="139409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DC8D-216C-42BB-BEC9-2EABE93D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1184-82F2-488B-9E10-5FFCF04C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Submit course entry in </a:t>
            </a:r>
            <a:r>
              <a:rPr lang="en-US" b="1" dirty="0" err="1">
                <a:solidFill>
                  <a:srgbClr val="FF0000"/>
                </a:solidFill>
              </a:rPr>
              <a:t>SchooLinks</a:t>
            </a:r>
            <a:r>
              <a:rPr lang="en-US" b="1" dirty="0">
                <a:solidFill>
                  <a:srgbClr val="FF0000"/>
                </a:solidFill>
              </a:rPr>
              <a:t> from February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- March 9th </a:t>
            </a:r>
          </a:p>
          <a:p>
            <a:r>
              <a:rPr lang="en-US" dirty="0"/>
              <a:t> Choose your courses wisely – think carefully about your choices. </a:t>
            </a:r>
          </a:p>
          <a:p>
            <a:r>
              <a:rPr lang="en-US" dirty="0"/>
              <a:t> Talk to your teachers about KAP placement. </a:t>
            </a:r>
          </a:p>
          <a:p>
            <a:r>
              <a:rPr lang="en-US" dirty="0"/>
              <a:t> Choose the elective that’s most interesting to you.             </a:t>
            </a:r>
          </a:p>
          <a:p>
            <a:r>
              <a:rPr lang="en-US" dirty="0"/>
              <a:t> 7th Graders list two alternate electives.  </a:t>
            </a:r>
          </a:p>
          <a:p>
            <a:r>
              <a:rPr lang="en-US" dirty="0"/>
              <a:t> Submit course entry on time. </a:t>
            </a:r>
          </a:p>
          <a:p>
            <a:r>
              <a:rPr lang="en-US" b="1" dirty="0">
                <a:solidFill>
                  <a:srgbClr val="FF0000"/>
                </a:solidFill>
              </a:rPr>
              <a:t>DEADLINE is March 9th. </a:t>
            </a:r>
          </a:p>
        </p:txBody>
      </p: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8BF549E-1CF2-47D7-A581-C70C2DF2B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10" y="3465443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04AB-58F5-4ADA-B1DC-EA1F8C32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257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Promotion to 7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8E9C-D0A7-4AC2-BC4F-A0C8EB0E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74259"/>
            <a:ext cx="9601196" cy="38082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must have an overall average of 70 or higher in all courses.</a:t>
            </a:r>
          </a:p>
          <a:p>
            <a:r>
              <a:rPr lang="en-US" dirty="0"/>
              <a:t>You must also have an overall average of 70 or higher in 3 of the 4 core subject areas: </a:t>
            </a:r>
          </a:p>
          <a:p>
            <a:pPr marL="0" indent="0">
              <a:buNone/>
            </a:pPr>
            <a:r>
              <a:rPr lang="en-US" dirty="0"/>
              <a:t>     1. English and Reading </a:t>
            </a:r>
          </a:p>
          <a:p>
            <a:pPr marL="0" indent="0">
              <a:buNone/>
            </a:pPr>
            <a:r>
              <a:rPr lang="en-US" dirty="0"/>
              <a:t>     2. Math</a:t>
            </a:r>
          </a:p>
          <a:p>
            <a:pPr marL="0" indent="0">
              <a:buNone/>
            </a:pPr>
            <a:r>
              <a:rPr lang="en-US" dirty="0"/>
              <a:t>     3. Science </a:t>
            </a:r>
          </a:p>
          <a:p>
            <a:pPr marL="0" indent="0">
              <a:buNone/>
            </a:pPr>
            <a:r>
              <a:rPr lang="en-US" dirty="0"/>
              <a:t>     4. Social Studies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i="1" dirty="0"/>
              <a:t>Students who do not meet these requirements must either attend summer school or repeat the current grade.</a:t>
            </a:r>
          </a:p>
        </p:txBody>
      </p:sp>
    </p:spTree>
    <p:extLst>
      <p:ext uri="{BB962C8B-B14F-4D97-AF65-F5344CB8AC3E}">
        <p14:creationId xmlns:p14="http://schemas.microsoft.com/office/powerpoint/2010/main" val="242811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C46F-68FF-4D02-AAB5-5F40226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Choosing Courses – Class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9DEC-2E0A-4663-8EEA-C7337FF1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10279828" cy="36932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Academic courses </a:t>
            </a:r>
            <a:r>
              <a:rPr lang="en-US" sz="2800" dirty="0"/>
              <a:t>are designed for all students. These courses are on grade level and allow more time to review concepts.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KAP courses </a:t>
            </a:r>
            <a:r>
              <a:rPr lang="en-US" sz="2800" dirty="0"/>
              <a:t>are more challenging than academic. They are fast-paced and help prepare students for AP classes in high school. </a:t>
            </a: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GT courses </a:t>
            </a:r>
            <a:r>
              <a:rPr lang="en-US" sz="2800" dirty="0"/>
              <a:t>require students to be screened and identified for placement in GT courses. </a:t>
            </a:r>
          </a:p>
          <a:p>
            <a:pPr marL="0" indent="0">
              <a:buNone/>
            </a:pPr>
            <a:r>
              <a:rPr lang="en-US" sz="1800" b="1" dirty="0"/>
              <a:t>Students who enroll in KAP or GT ELAR courses are expected to complete a summer reading assignment. </a:t>
            </a:r>
          </a:p>
        </p:txBody>
      </p:sp>
    </p:spTree>
    <p:extLst>
      <p:ext uri="{BB962C8B-B14F-4D97-AF65-F5344CB8AC3E}">
        <p14:creationId xmlns:p14="http://schemas.microsoft.com/office/powerpoint/2010/main" val="370196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762-05A7-48A9-95D5-EC5FD01A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0081"/>
            <a:ext cx="9601196" cy="130705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KAP Program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992D-FA0B-4330-97E2-A29A702E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40" y="2556932"/>
            <a:ext cx="10800676" cy="36609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“A” average in the academic class, or a “B” in the KAP class, is a good indicator of future success in a KAP class. </a:t>
            </a:r>
          </a:p>
          <a:p>
            <a:r>
              <a:rPr lang="en-US" dirty="0"/>
              <a:t>KAP courses are designed to challenge motivated students and prepare them for success in advanced coursework.</a:t>
            </a:r>
          </a:p>
          <a:p>
            <a:pPr marL="0" indent="0">
              <a:buNone/>
            </a:pPr>
            <a:r>
              <a:rPr lang="en-US" dirty="0"/>
              <a:t> These courses: </a:t>
            </a:r>
          </a:p>
          <a:p>
            <a:pPr marL="0" indent="0">
              <a:buNone/>
            </a:pPr>
            <a:r>
              <a:rPr lang="en-US" dirty="0"/>
              <a:t>			typically move at a faster pace, </a:t>
            </a:r>
          </a:p>
          <a:p>
            <a:pPr marL="0" indent="0">
              <a:buNone/>
            </a:pPr>
            <a:r>
              <a:rPr lang="en-US" dirty="0"/>
              <a:t>			are academically challenging, </a:t>
            </a:r>
          </a:p>
          <a:p>
            <a:pPr marL="0" indent="0">
              <a:buNone/>
            </a:pPr>
            <a:r>
              <a:rPr lang="en-US" dirty="0"/>
              <a:t>			require more independent learning, </a:t>
            </a:r>
          </a:p>
          <a:p>
            <a:pPr marL="0" indent="0">
              <a:buNone/>
            </a:pPr>
            <a:r>
              <a:rPr lang="en-US" dirty="0"/>
              <a:t>			might require more study time than academic courses. </a:t>
            </a:r>
          </a:p>
          <a:p>
            <a:r>
              <a:rPr lang="en-US" dirty="0"/>
              <a:t> KAP Social Studies is recommended for students taking KAP English and Reading. </a:t>
            </a:r>
          </a:p>
        </p:txBody>
      </p:sp>
    </p:spTree>
    <p:extLst>
      <p:ext uri="{BB962C8B-B14F-4D97-AF65-F5344CB8AC3E}">
        <p14:creationId xmlns:p14="http://schemas.microsoft.com/office/powerpoint/2010/main" val="164337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B695-6E1E-45F8-B299-F5815518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KAP Program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365E-BFBC-4CFE-8446-8C0283B6F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215281" cy="3671746"/>
          </a:xfrm>
        </p:spPr>
        <p:txBody>
          <a:bodyPr/>
          <a:lstStyle/>
          <a:p>
            <a:r>
              <a:rPr lang="en-US" dirty="0"/>
              <a:t>Students may exit a KAP course during the first 6-weeks grading period or at the end of the 1st semester. </a:t>
            </a:r>
          </a:p>
          <a:p>
            <a:r>
              <a:rPr lang="en-US" dirty="0"/>
              <a:t>The student must have teacher and parent approval to exit. </a:t>
            </a:r>
          </a:p>
          <a:p>
            <a:r>
              <a:rPr lang="en-US" dirty="0"/>
              <a:t>If the student’s 6-weeks average falls below 70, it is recommended to move to an academic class at the end of the grading period.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61E398C1-6709-4224-A976-B50C1E86B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052">
            <a:off x="3031274" y="4826916"/>
            <a:ext cx="1132584" cy="9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C4BB-6857-42A8-8AAE-5950A63D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0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Choosing 7th Grade Courses for Next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3466-6812-4821-BB85-06C9E8C2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9713"/>
            <a:ext cx="9601196" cy="3818965"/>
          </a:xfrm>
        </p:spPr>
        <p:txBody>
          <a:bodyPr>
            <a:normAutofit fontScale="92500"/>
          </a:bodyPr>
          <a:lstStyle/>
          <a:p>
            <a:r>
              <a:rPr lang="en-US" dirty="0"/>
              <a:t>All students must sign up for the following courses: </a:t>
            </a:r>
          </a:p>
          <a:p>
            <a:r>
              <a:rPr lang="en-US" dirty="0"/>
              <a:t>1. English Language Arts and Reading Block </a:t>
            </a:r>
          </a:p>
          <a:p>
            <a:r>
              <a:rPr lang="en-US" dirty="0"/>
              <a:t>2. Math </a:t>
            </a:r>
          </a:p>
          <a:p>
            <a:r>
              <a:rPr lang="en-US" dirty="0"/>
              <a:t>3. Social Studies </a:t>
            </a:r>
          </a:p>
          <a:p>
            <a:r>
              <a:rPr lang="en-US" dirty="0"/>
              <a:t>4. Science </a:t>
            </a:r>
          </a:p>
          <a:p>
            <a:r>
              <a:rPr lang="en-US" dirty="0"/>
              <a:t>5. P.E. or Athletics (Athletics if playing football) </a:t>
            </a:r>
          </a:p>
          <a:p>
            <a:r>
              <a:rPr lang="en-US" dirty="0"/>
              <a:t>6. </a:t>
            </a:r>
            <a:r>
              <a:rPr lang="en-US" b="1" dirty="0"/>
              <a:t>One</a:t>
            </a:r>
            <a:r>
              <a:rPr lang="en-US" dirty="0"/>
              <a:t> elective and two alternate electives (</a:t>
            </a:r>
            <a:r>
              <a:rPr lang="en-US" b="1" dirty="0"/>
              <a:t>7th Grade</a:t>
            </a:r>
            <a:r>
              <a:rPr lang="en-US" dirty="0"/>
              <a:t>) </a:t>
            </a:r>
          </a:p>
          <a:p>
            <a:r>
              <a:rPr lang="en-US" dirty="0"/>
              <a:t>7. </a:t>
            </a:r>
            <a:r>
              <a:rPr lang="en-US" b="1" dirty="0"/>
              <a:t>Two</a:t>
            </a:r>
            <a:r>
              <a:rPr lang="en-US" dirty="0"/>
              <a:t> electives and two alternate electives (</a:t>
            </a:r>
            <a:r>
              <a:rPr lang="en-US" b="1" dirty="0"/>
              <a:t>7th Grade GT ELA students only)</a:t>
            </a:r>
          </a:p>
        </p:txBody>
      </p:sp>
    </p:spTree>
    <p:extLst>
      <p:ext uri="{BB962C8B-B14F-4D97-AF65-F5344CB8AC3E}">
        <p14:creationId xmlns:p14="http://schemas.microsoft.com/office/powerpoint/2010/main" val="265295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D942-01CA-20B7-78B3-FA2F3191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35129"/>
            <a:ext cx="9601196" cy="1303867"/>
          </a:xfrm>
        </p:spPr>
        <p:txBody>
          <a:bodyPr/>
          <a:lstStyle/>
          <a:p>
            <a:r>
              <a:rPr lang="en-US" dirty="0"/>
              <a:t>Choosing Math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2F0D0-F2F6-3A84-E2FF-B0E0AFB5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currently in 6</a:t>
            </a:r>
            <a:r>
              <a:rPr lang="en-US" baseline="30000" dirty="0"/>
              <a:t>th</a:t>
            </a:r>
            <a:r>
              <a:rPr lang="en-US" dirty="0"/>
              <a:t> grade Academic Math, please select 7</a:t>
            </a:r>
            <a:r>
              <a:rPr lang="en-US" baseline="30000" dirty="0"/>
              <a:t>th</a:t>
            </a:r>
            <a:r>
              <a:rPr lang="en-US" dirty="0"/>
              <a:t> grade Academic Math for next year. ( See your counselor if there is a special circumstance)</a:t>
            </a:r>
          </a:p>
        </p:txBody>
      </p:sp>
    </p:spTree>
    <p:extLst>
      <p:ext uri="{BB962C8B-B14F-4D97-AF65-F5344CB8AC3E}">
        <p14:creationId xmlns:p14="http://schemas.microsoft.com/office/powerpoint/2010/main" val="267969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16DC-44C3-4701-9D0D-19A4ECA7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7th Grade Electives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B08F-96CA-4A47-BE70-EC5AED256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25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Band – Beginning or 2nd Year  </a:t>
            </a:r>
          </a:p>
          <a:p>
            <a:r>
              <a:rPr lang="en-US" dirty="0"/>
              <a:t>Choir – Boys or Girls </a:t>
            </a:r>
          </a:p>
          <a:p>
            <a:r>
              <a:rPr lang="en-US" dirty="0"/>
              <a:t>Orchestra – Beginning or 2nd Year </a:t>
            </a:r>
          </a:p>
          <a:p>
            <a:r>
              <a:rPr lang="en-US" dirty="0"/>
              <a:t>Theater Arts – Beginning or 2nd Year </a:t>
            </a:r>
          </a:p>
          <a:p>
            <a:r>
              <a:rPr lang="en-US" dirty="0"/>
              <a:t>Art – Beginning or 2nd Year </a:t>
            </a:r>
          </a:p>
          <a:p>
            <a:r>
              <a:rPr lang="en-US" dirty="0"/>
              <a:t>Publications - Yearbook (application required) See </a:t>
            </a:r>
            <a:r>
              <a:rPr lang="en-US" dirty="0" err="1"/>
              <a:t>Ms.Raspberry</a:t>
            </a:r>
            <a:r>
              <a:rPr lang="en-US" dirty="0"/>
              <a:t> Rm. 122</a:t>
            </a:r>
          </a:p>
          <a:p>
            <a:r>
              <a:rPr lang="en-US" dirty="0" err="1"/>
              <a:t>Leadworthy</a:t>
            </a:r>
            <a:r>
              <a:rPr lang="en-US" dirty="0"/>
              <a:t> -</a:t>
            </a:r>
            <a:r>
              <a:rPr lang="en-US" sz="18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an interactive course designed to improve student communication skills, foster character development, and create a growth mindset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894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9ECD5B-1C60-48D2-818D-865F4829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94099"/>
            <a:ext cx="9601196" cy="108652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7th Grade High School Electives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**1 high school credit is earned**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F717D-B11A-43C4-922E-681396E66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8" y="2538805"/>
            <a:ext cx="10689202" cy="375597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Career Launch Pad- 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Students will explore and learn about the CTE Programs of Study offered in KISD through fun, hands-on projects and virtual job shadowing opportunities. Students will also be exposed to the soft-skills needed to be successful in tomorrow's workforce. Students will develop a resume and practice interviewing skills. </a:t>
            </a:r>
          </a:p>
          <a:p>
            <a:endParaRPr lang="en-US" dirty="0"/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</a:rPr>
              <a:t>Business Information Systems ( BIM)</a:t>
            </a:r>
            <a:r>
              <a:rPr lang="en-US" dirty="0"/>
              <a:t>- 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Students learn computer skills essential for college and work readiness using the industry standard Microsoft Office Suite. Students produce a variety of Word documents, create excel spreadsheets and charts, develop and maintain Access databases, and design professional PowerPoint presentations. Outlook is introduced as a necessary skill in college and work.</a:t>
            </a: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03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8F220FDE6B44E9EEB5CD86C565336" ma:contentTypeVersion="5" ma:contentTypeDescription="Create a new document." ma:contentTypeScope="" ma:versionID="c27b1f3496cacdb25dffe7ddbddf7ce2">
  <xsd:schema xmlns:xsd="http://www.w3.org/2001/XMLSchema" xmlns:xs="http://www.w3.org/2001/XMLSchema" xmlns:p="http://schemas.microsoft.com/office/2006/metadata/properties" xmlns:ns3="f7d2d905-1303-4d40-a91d-bf08c4547267" xmlns:ns4="4a0b64ee-063a-4dea-8e38-fe297266cb01" targetNamespace="http://schemas.microsoft.com/office/2006/metadata/properties" ma:root="true" ma:fieldsID="739e30e1c23b2d28c9285bb734d9df6a" ns3:_="" ns4:_="">
    <xsd:import namespace="f7d2d905-1303-4d40-a91d-bf08c4547267"/>
    <xsd:import namespace="4a0b64ee-063a-4dea-8e38-fe297266cb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2d905-1303-4d40-a91d-bf08c4547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b64ee-063a-4dea-8e38-fe297266c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03D0A-C459-41D3-BD53-7CC072920A60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f7d2d905-1303-4d40-a91d-bf08c454726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a0b64ee-063a-4dea-8e38-fe297266cb0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7E6FA17-D807-44B8-AFE2-BEE37ABBE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2d905-1303-4d40-a91d-bf08c4547267"/>
    <ds:schemaRef ds:uri="4a0b64ee-063a-4dea-8e38-fe297266c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D05534-0B56-4AA4-B2A3-E541DA996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1062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Garamond</vt:lpstr>
      <vt:lpstr>Organic</vt:lpstr>
      <vt:lpstr>2025-2026 Katy ISD Course Selection </vt:lpstr>
      <vt:lpstr>Promotion to 7th Grade</vt:lpstr>
      <vt:lpstr>Choosing Courses – Class Formats</vt:lpstr>
      <vt:lpstr>KAP Program Information</vt:lpstr>
      <vt:lpstr>KAP Program Information</vt:lpstr>
      <vt:lpstr>Choosing 7th Grade Courses for Next Year</vt:lpstr>
      <vt:lpstr>Choosing Math Level</vt:lpstr>
      <vt:lpstr>7th Grade Electives </vt:lpstr>
      <vt:lpstr>7th Grade High School Electives **1 high school credit is earned**</vt:lpstr>
      <vt:lpstr>High School Credit Courses </vt:lpstr>
      <vt:lpstr>7th Grade P.E. &amp; Athletics</vt:lpstr>
      <vt:lpstr>Other Courses</vt:lpstr>
      <vt:lpstr>Parent Approval Verification</vt:lpstr>
      <vt:lpstr>Course Changes After Approval</vt:lpstr>
      <vt:lpstr>REMEMBER!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Katy ISD Course Selection</dc:title>
  <dc:creator>Atwood, Julie T (CRJH)</dc:creator>
  <cp:lastModifiedBy>Melanie Poncik</cp:lastModifiedBy>
  <cp:revision>130</cp:revision>
  <dcterms:created xsi:type="dcterms:W3CDTF">2022-01-07T20:16:00Z</dcterms:created>
  <dcterms:modified xsi:type="dcterms:W3CDTF">2025-01-27T23:16:29Z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0x0101001CC8F220FDE6B44E9EEB5CD86C565336</vt:lpwstr>
  </property>
</Properties>
</file>